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64" r:id="rId1"/>
  </p:sldMasterIdLst>
  <p:notesMasterIdLst>
    <p:notesMasterId r:id="rId19"/>
  </p:notesMasterIdLst>
  <p:sldIdLst>
    <p:sldId id="256" r:id="rId2"/>
    <p:sldId id="257" r:id="rId3"/>
    <p:sldId id="273" r:id="rId4"/>
    <p:sldId id="258" r:id="rId5"/>
    <p:sldId id="259" r:id="rId6"/>
    <p:sldId id="261" r:id="rId7"/>
    <p:sldId id="260" r:id="rId8"/>
    <p:sldId id="262" r:id="rId9"/>
    <p:sldId id="269" r:id="rId10"/>
    <p:sldId id="271" r:id="rId11"/>
    <p:sldId id="263" r:id="rId12"/>
    <p:sldId id="264" r:id="rId13"/>
    <p:sldId id="265" r:id="rId14"/>
    <p:sldId id="270" r:id="rId15"/>
    <p:sldId id="266" r:id="rId16"/>
    <p:sldId id="268" r:id="rId17"/>
    <p:sldId id="267" r:id="rId1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62" d="100"/>
          <a:sy n="62" d="100"/>
        </p:scale>
        <p:origin x="-2440" y="-12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interSettings" Target="printerSettings/printerSettings1.bin"/><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733344B-5163-714C-A59E-F260FF335134}" type="datetimeFigureOut">
              <a:rPr lang="en-US" smtClean="0"/>
              <a:pPr/>
              <a:t>1/21/15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BF87F60-381B-2646-841B-271A966184AB}" type="slidenum">
              <a:rPr lang="en-US" smtClean="0"/>
              <a:pPr/>
              <a:t>‹#›</a:t>
            </a:fld>
            <a:endParaRPr lang="en-US"/>
          </a:p>
        </p:txBody>
      </p:sp>
    </p:spTree>
    <p:extLst>
      <p:ext uri="{BB962C8B-B14F-4D97-AF65-F5344CB8AC3E}">
        <p14:creationId xmlns:p14="http://schemas.microsoft.com/office/powerpoint/2010/main" val="77257588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BF87F60-381B-2646-841B-271A966184AB}" type="slidenum">
              <a:rPr lang="en-US" smtClean="0"/>
              <a:pPr/>
              <a:t>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D4907C4C-3FCA-D346-AAA3-CC9943FD117C}" type="datetimeFigureOut">
              <a:rPr lang="en-US" smtClean="0"/>
              <a:pPr/>
              <a:t>1/21/15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38AB34-B439-1945-80D5-CFD81A9C9D0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D4907C4C-3FCA-D346-AAA3-CC9943FD117C}" type="datetimeFigureOut">
              <a:rPr lang="en-US" smtClean="0"/>
              <a:pPr/>
              <a:t>1/21/15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38AB34-B439-1945-80D5-CFD81A9C9D0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D4907C4C-3FCA-D346-AAA3-CC9943FD117C}" type="datetimeFigureOut">
              <a:rPr lang="en-US" smtClean="0"/>
              <a:pPr/>
              <a:t>1/21/15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38AB34-B439-1945-80D5-CFD81A9C9D0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D4907C4C-3FCA-D346-AAA3-CC9943FD117C}" type="datetimeFigureOut">
              <a:rPr lang="en-US" smtClean="0"/>
              <a:pPr/>
              <a:t>1/21/15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38AB34-B439-1945-80D5-CFD81A9C9D0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D4907C4C-3FCA-D346-AAA3-CC9943FD117C}" type="datetimeFigureOut">
              <a:rPr lang="en-US" smtClean="0"/>
              <a:pPr/>
              <a:t>1/21/15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38AB34-B439-1945-80D5-CFD81A9C9D0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D4907C4C-3FCA-D346-AAA3-CC9943FD117C}" type="datetimeFigureOut">
              <a:rPr lang="en-US" smtClean="0"/>
              <a:pPr/>
              <a:t>1/21/15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C38AB34-B439-1945-80D5-CFD81A9C9D0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D4907C4C-3FCA-D346-AAA3-CC9943FD117C}" type="datetimeFigureOut">
              <a:rPr lang="en-US" smtClean="0"/>
              <a:pPr/>
              <a:t>1/21/15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C38AB34-B439-1945-80D5-CFD81A9C9D0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D4907C4C-3FCA-D346-AAA3-CC9943FD117C}" type="datetimeFigureOut">
              <a:rPr lang="en-US" smtClean="0"/>
              <a:pPr/>
              <a:t>1/21/15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C38AB34-B439-1945-80D5-CFD81A9C9D0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4907C4C-3FCA-D346-AAA3-CC9943FD117C}" type="datetimeFigureOut">
              <a:rPr lang="en-US" smtClean="0"/>
              <a:pPr/>
              <a:t>1/21/15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C38AB34-B439-1945-80D5-CFD81A9C9D0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D4907C4C-3FCA-D346-AAA3-CC9943FD117C}" type="datetimeFigureOut">
              <a:rPr lang="en-US" smtClean="0"/>
              <a:pPr/>
              <a:t>1/21/15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C38AB34-B439-1945-80D5-CFD81A9C9D0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D4907C4C-3FCA-D346-AAA3-CC9943FD117C}" type="datetimeFigureOut">
              <a:rPr lang="en-US" smtClean="0"/>
              <a:pPr/>
              <a:t>1/21/15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C38AB34-B439-1945-80D5-CFD81A9C9D0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4907C4C-3FCA-D346-AAA3-CC9943FD117C}" type="datetimeFigureOut">
              <a:rPr lang="en-US" smtClean="0"/>
              <a:pPr/>
              <a:t>1/21/15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C38AB34-B439-1945-80D5-CFD81A9C9D0B}"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765" r:id="rId1"/>
    <p:sldLayoutId id="2147483766" r:id="rId2"/>
    <p:sldLayoutId id="2147483767" r:id="rId3"/>
    <p:sldLayoutId id="2147483768" r:id="rId4"/>
    <p:sldLayoutId id="2147483769" r:id="rId5"/>
    <p:sldLayoutId id="2147483770" r:id="rId6"/>
    <p:sldLayoutId id="2147483771" r:id="rId7"/>
    <p:sldLayoutId id="2147483772" r:id="rId8"/>
    <p:sldLayoutId id="2147483773" r:id="rId9"/>
    <p:sldLayoutId id="2147483774" r:id="rId10"/>
    <p:sldLayoutId id="2147483775"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7.png"/><Relationship Id="rId3" Type="http://schemas.openxmlformats.org/officeDocument/2006/relationships/image" Target="../media/image8.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40126" y="466486"/>
            <a:ext cx="4739468" cy="1075511"/>
          </a:xfrm>
        </p:spPr>
        <p:txBody>
          <a:bodyPr>
            <a:normAutofit fontScale="90000"/>
          </a:bodyPr>
          <a:lstStyle/>
          <a:p>
            <a:pPr algn="l"/>
            <a:r>
              <a:rPr lang="en-US" sz="6600" dirty="0" smtClean="0"/>
              <a:t>Option D</a:t>
            </a:r>
            <a:endParaRPr lang="en-US" sz="6600" dirty="0"/>
          </a:p>
        </p:txBody>
      </p:sp>
      <p:sp>
        <p:nvSpPr>
          <p:cNvPr id="3" name="Subtitle 2"/>
          <p:cNvSpPr>
            <a:spLocks noGrp="1"/>
          </p:cNvSpPr>
          <p:nvPr>
            <p:ph type="subTitle" idx="1"/>
          </p:nvPr>
        </p:nvSpPr>
        <p:spPr>
          <a:xfrm>
            <a:off x="495631" y="1282838"/>
            <a:ext cx="8290384" cy="1433075"/>
          </a:xfrm>
        </p:spPr>
        <p:txBody>
          <a:bodyPr>
            <a:normAutofit/>
          </a:bodyPr>
          <a:lstStyle/>
          <a:p>
            <a:pPr algn="r"/>
            <a:r>
              <a:rPr lang="en-US" sz="4800" dirty="0" smtClean="0"/>
              <a:t>D.8  drug action</a:t>
            </a:r>
            <a:endParaRPr lang="en-US" sz="4800" dirty="0"/>
          </a:p>
        </p:txBody>
      </p:sp>
      <p:pic>
        <p:nvPicPr>
          <p:cNvPr id="4" name="Picture 3"/>
          <p:cNvPicPr>
            <a:picLocks noChangeAspect="1"/>
          </p:cNvPicPr>
          <p:nvPr/>
        </p:nvPicPr>
        <p:blipFill>
          <a:blip r:embed="rId2"/>
          <a:stretch>
            <a:fillRect/>
          </a:stretch>
        </p:blipFill>
        <p:spPr>
          <a:xfrm>
            <a:off x="0" y="2540000"/>
            <a:ext cx="9143999" cy="431800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2327" y="274638"/>
            <a:ext cx="8658049" cy="1143000"/>
          </a:xfrm>
        </p:spPr>
        <p:txBody>
          <a:bodyPr>
            <a:normAutofit fontScale="90000"/>
          </a:bodyPr>
          <a:lstStyle/>
          <a:p>
            <a:r>
              <a:rPr lang="en-US" dirty="0" smtClean="0"/>
              <a:t>How many </a:t>
            </a:r>
            <a:r>
              <a:rPr lang="en-US" dirty="0" err="1" smtClean="0"/>
              <a:t>chiral</a:t>
            </a:r>
            <a:r>
              <a:rPr lang="en-US" dirty="0" smtClean="0"/>
              <a:t> </a:t>
            </a:r>
            <a:r>
              <a:rPr lang="en-US" dirty="0" err="1" smtClean="0"/>
              <a:t>centres</a:t>
            </a:r>
            <a:r>
              <a:rPr lang="en-US" dirty="0" smtClean="0"/>
              <a:t> in </a:t>
            </a:r>
            <a:r>
              <a:rPr lang="en-US" dirty="0" err="1" smtClean="0"/>
              <a:t>fluoxetine</a:t>
            </a:r>
            <a:r>
              <a:rPr lang="en-US" dirty="0" smtClean="0"/>
              <a:t>?</a:t>
            </a:r>
            <a:endParaRPr lang="en-US" dirty="0"/>
          </a:p>
        </p:txBody>
      </p:sp>
      <p:sp>
        <p:nvSpPr>
          <p:cNvPr id="3" name="Content Placeholder 2"/>
          <p:cNvSpPr>
            <a:spLocks noGrp="1"/>
          </p:cNvSpPr>
          <p:nvPr>
            <p:ph idx="1"/>
          </p:nvPr>
        </p:nvSpPr>
        <p:spPr/>
        <p:txBody>
          <a:bodyPr/>
          <a:lstStyle/>
          <a:p>
            <a:endParaRPr lang="en-US" dirty="0"/>
          </a:p>
        </p:txBody>
      </p:sp>
      <p:pic>
        <p:nvPicPr>
          <p:cNvPr id="4" name="Picture 3"/>
          <p:cNvPicPr>
            <a:picLocks noChangeAspect="1"/>
          </p:cNvPicPr>
          <p:nvPr/>
        </p:nvPicPr>
        <p:blipFill>
          <a:blip r:embed="rId2"/>
          <a:stretch>
            <a:fillRect/>
          </a:stretch>
        </p:blipFill>
        <p:spPr>
          <a:xfrm>
            <a:off x="232327" y="1600201"/>
            <a:ext cx="8454473" cy="4525962"/>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u="sng" dirty="0" smtClean="0"/>
              <a:t>Effect of </a:t>
            </a:r>
            <a:r>
              <a:rPr lang="en-US" u="sng" dirty="0" err="1" smtClean="0"/>
              <a:t>chirality</a:t>
            </a:r>
            <a:r>
              <a:rPr lang="en-US" u="sng" dirty="0" smtClean="0"/>
              <a:t> on development of drugs</a:t>
            </a:r>
            <a:endParaRPr lang="en-US" u="sng" dirty="0"/>
          </a:p>
        </p:txBody>
      </p:sp>
      <p:sp>
        <p:nvSpPr>
          <p:cNvPr id="3" name="Content Placeholder 2"/>
          <p:cNvSpPr>
            <a:spLocks noGrp="1"/>
          </p:cNvSpPr>
          <p:nvPr>
            <p:ph idx="1"/>
          </p:nvPr>
        </p:nvSpPr>
        <p:spPr>
          <a:xfrm>
            <a:off x="457200" y="1956652"/>
            <a:ext cx="8229600" cy="4169511"/>
          </a:xfrm>
        </p:spPr>
        <p:txBody>
          <a:bodyPr/>
          <a:lstStyle/>
          <a:p>
            <a:pPr lvl="0"/>
            <a:r>
              <a:rPr lang="en-US" dirty="0" smtClean="0"/>
              <a:t>Each </a:t>
            </a:r>
            <a:r>
              <a:rPr lang="en-US" dirty="0" err="1" smtClean="0"/>
              <a:t>enantiomer</a:t>
            </a:r>
            <a:r>
              <a:rPr lang="en-US" dirty="0" smtClean="0"/>
              <a:t> of a </a:t>
            </a:r>
            <a:r>
              <a:rPr lang="en-US" dirty="0" err="1" smtClean="0"/>
              <a:t>chiral</a:t>
            </a:r>
            <a:r>
              <a:rPr lang="en-US" dirty="0" smtClean="0"/>
              <a:t> drug must be tested for its physiological effects. </a:t>
            </a:r>
          </a:p>
          <a:p>
            <a:pPr lvl="0"/>
            <a:endParaRPr lang="en-GB" dirty="0" smtClean="0"/>
          </a:p>
          <a:p>
            <a:pPr lvl="0"/>
            <a:r>
              <a:rPr lang="en-US" dirty="0" smtClean="0"/>
              <a:t>Modern drugs may have only one </a:t>
            </a:r>
            <a:r>
              <a:rPr lang="en-US" dirty="0" err="1" smtClean="0"/>
              <a:t>enantiomeric</a:t>
            </a:r>
            <a:r>
              <a:rPr lang="en-US" dirty="0" smtClean="0"/>
              <a:t> form instead of a </a:t>
            </a:r>
            <a:r>
              <a:rPr lang="en-US" dirty="0" err="1" smtClean="0"/>
              <a:t>racemic</a:t>
            </a:r>
            <a:r>
              <a:rPr lang="en-US" dirty="0" smtClean="0"/>
              <a:t> mixture. This is achieved by using </a:t>
            </a:r>
            <a:r>
              <a:rPr lang="en-US" dirty="0" err="1" smtClean="0"/>
              <a:t>chiral</a:t>
            </a:r>
            <a:r>
              <a:rPr lang="en-US" dirty="0" smtClean="0"/>
              <a:t> auxiliaries – see D9.</a:t>
            </a:r>
            <a:endParaRPr lang="en-GB" dirty="0" smtClean="0"/>
          </a:p>
          <a:p>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u="sng" dirty="0" smtClean="0"/>
              <a:t>beta-</a:t>
            </a:r>
            <a:r>
              <a:rPr lang="en-US" u="sng" dirty="0" err="1" smtClean="0"/>
              <a:t>lactam</a:t>
            </a:r>
            <a:r>
              <a:rPr lang="en-US" u="sng" dirty="0" smtClean="0"/>
              <a:t> ring in penicillin</a:t>
            </a:r>
            <a:r>
              <a:rPr lang="en-GB" dirty="0" smtClean="0"/>
              <a:t> </a:t>
            </a:r>
            <a:endParaRPr lang="en-US" dirty="0"/>
          </a:p>
        </p:txBody>
      </p:sp>
      <p:sp>
        <p:nvSpPr>
          <p:cNvPr id="9" name="Content Placeholder 8"/>
          <p:cNvSpPr>
            <a:spLocks noGrp="1"/>
          </p:cNvSpPr>
          <p:nvPr>
            <p:ph sz="half" idx="1"/>
          </p:nvPr>
        </p:nvSpPr>
        <p:spPr/>
        <p:txBody>
          <a:bodyPr>
            <a:normAutofit fontScale="92500"/>
          </a:bodyPr>
          <a:lstStyle/>
          <a:p>
            <a:endParaRPr lang="en-US"/>
          </a:p>
        </p:txBody>
      </p:sp>
      <p:sp>
        <p:nvSpPr>
          <p:cNvPr id="10" name="Content Placeholder 9"/>
          <p:cNvSpPr>
            <a:spLocks noGrp="1"/>
          </p:cNvSpPr>
          <p:nvPr>
            <p:ph sz="half" idx="2"/>
          </p:nvPr>
        </p:nvSpPr>
        <p:spPr>
          <a:xfrm>
            <a:off x="4937274" y="1600200"/>
            <a:ext cx="3965370" cy="4858944"/>
          </a:xfrm>
        </p:spPr>
        <p:txBody>
          <a:bodyPr>
            <a:normAutofit fontScale="92500"/>
          </a:bodyPr>
          <a:lstStyle/>
          <a:p>
            <a:pPr>
              <a:buNone/>
            </a:pPr>
            <a:r>
              <a:rPr lang="en-US" dirty="0" smtClean="0"/>
              <a:t>    </a:t>
            </a:r>
            <a:r>
              <a:rPr lang="en-US" sz="3200" dirty="0" smtClean="0"/>
              <a:t>a four-</a:t>
            </a:r>
            <a:r>
              <a:rPr lang="en-US" sz="3200" dirty="0" err="1" smtClean="0"/>
              <a:t>membered</a:t>
            </a:r>
            <a:r>
              <a:rPr lang="en-US" sz="3200" dirty="0" smtClean="0"/>
              <a:t> square ring structure which contains an </a:t>
            </a:r>
            <a:r>
              <a:rPr lang="en-US" sz="3200" dirty="0" smtClean="0">
                <a:solidFill>
                  <a:srgbClr val="FFFF00"/>
                </a:solidFill>
              </a:rPr>
              <a:t>amide </a:t>
            </a:r>
            <a:r>
              <a:rPr lang="en-US" sz="3200" dirty="0" smtClean="0"/>
              <a:t>group </a:t>
            </a:r>
          </a:p>
          <a:p>
            <a:pPr>
              <a:buNone/>
            </a:pPr>
            <a:r>
              <a:rPr lang="en-US" sz="3200" dirty="0" smtClean="0"/>
              <a:t>    (-CONH-) and consists of one nitrogen atom and three carbon atoms (and two hydrogen atoms).  </a:t>
            </a:r>
            <a:endParaRPr lang="en-GB" sz="3200" dirty="0" smtClean="0"/>
          </a:p>
          <a:p>
            <a:endParaRPr lang="en-US" dirty="0"/>
          </a:p>
        </p:txBody>
      </p:sp>
      <p:pic>
        <p:nvPicPr>
          <p:cNvPr id="4" name="Picture 3"/>
          <p:cNvPicPr>
            <a:picLocks noChangeAspect="1"/>
          </p:cNvPicPr>
          <p:nvPr/>
        </p:nvPicPr>
        <p:blipFill>
          <a:blip r:embed="rId2"/>
          <a:stretch>
            <a:fillRect/>
          </a:stretch>
        </p:blipFill>
        <p:spPr>
          <a:xfrm>
            <a:off x="457200" y="1600200"/>
            <a:ext cx="4480074" cy="4525963"/>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u="sng" dirty="0" smtClean="0"/>
              <a:t>beta-</a:t>
            </a:r>
            <a:r>
              <a:rPr lang="en-US" u="sng" dirty="0" err="1" smtClean="0"/>
              <a:t>lactam</a:t>
            </a:r>
            <a:r>
              <a:rPr lang="en-US" u="sng" dirty="0" smtClean="0"/>
              <a:t> ring</a:t>
            </a:r>
            <a:endParaRPr lang="en-US" u="sng" dirty="0"/>
          </a:p>
        </p:txBody>
      </p:sp>
      <p:sp>
        <p:nvSpPr>
          <p:cNvPr id="7" name="Content Placeholder 6"/>
          <p:cNvSpPr>
            <a:spLocks noGrp="1"/>
          </p:cNvSpPr>
          <p:nvPr>
            <p:ph sz="half" idx="1"/>
          </p:nvPr>
        </p:nvSpPr>
        <p:spPr/>
        <p:txBody>
          <a:bodyPr/>
          <a:lstStyle/>
          <a:p>
            <a:endParaRPr lang="en-US"/>
          </a:p>
        </p:txBody>
      </p:sp>
      <p:sp>
        <p:nvSpPr>
          <p:cNvPr id="8" name="Content Placeholder 7"/>
          <p:cNvSpPr>
            <a:spLocks noGrp="1"/>
          </p:cNvSpPr>
          <p:nvPr>
            <p:ph sz="half" idx="2"/>
          </p:nvPr>
        </p:nvSpPr>
        <p:spPr>
          <a:xfrm>
            <a:off x="4648200" y="1600200"/>
            <a:ext cx="4215568" cy="4788074"/>
          </a:xfrm>
        </p:spPr>
        <p:txBody>
          <a:bodyPr/>
          <a:lstStyle/>
          <a:p>
            <a:r>
              <a:rPr lang="en-US" dirty="0" smtClean="0"/>
              <a:t>For each carbon and the nitrogen atom, identify the type of hybridization and preferred bond angles around each atom.</a:t>
            </a:r>
          </a:p>
          <a:p>
            <a:r>
              <a:rPr lang="en-US" dirty="0" smtClean="0"/>
              <a:t>Referring to bond angles say why the ring is a strained structure</a:t>
            </a:r>
            <a:endParaRPr lang="en-US" dirty="0"/>
          </a:p>
        </p:txBody>
      </p:sp>
      <p:pic>
        <p:nvPicPr>
          <p:cNvPr id="11" name="Picture 10"/>
          <p:cNvPicPr>
            <a:picLocks noChangeAspect="1"/>
          </p:cNvPicPr>
          <p:nvPr/>
        </p:nvPicPr>
        <p:blipFill>
          <a:blip r:embed="rId2"/>
          <a:stretch>
            <a:fillRect/>
          </a:stretch>
        </p:blipFill>
        <p:spPr>
          <a:xfrm>
            <a:off x="457200" y="1600199"/>
            <a:ext cx="4013200" cy="4525963"/>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u="sng" dirty="0" smtClean="0"/>
              <a:t>What causes the strain? </a:t>
            </a:r>
            <a:endParaRPr lang="en-US" u="sng" dirty="0"/>
          </a:p>
        </p:txBody>
      </p:sp>
      <p:sp>
        <p:nvSpPr>
          <p:cNvPr id="6" name="Content Placeholder 5"/>
          <p:cNvSpPr>
            <a:spLocks noGrp="1"/>
          </p:cNvSpPr>
          <p:nvPr>
            <p:ph idx="1"/>
          </p:nvPr>
        </p:nvSpPr>
        <p:spPr>
          <a:xfrm>
            <a:off x="457200" y="1600200"/>
            <a:ext cx="8229600" cy="4827965"/>
          </a:xfrm>
        </p:spPr>
        <p:txBody>
          <a:bodyPr/>
          <a:lstStyle/>
          <a:p>
            <a:r>
              <a:rPr lang="en-US" dirty="0" smtClean="0"/>
              <a:t>As a result of the sp</a:t>
            </a:r>
            <a:r>
              <a:rPr lang="en-US" baseline="30000" dirty="0" smtClean="0"/>
              <a:t>3</a:t>
            </a:r>
            <a:r>
              <a:rPr lang="en-US" dirty="0" smtClean="0"/>
              <a:t> </a:t>
            </a:r>
            <a:r>
              <a:rPr lang="en-US" dirty="0" err="1" smtClean="0"/>
              <a:t>hybridisation</a:t>
            </a:r>
            <a:r>
              <a:rPr lang="en-US" dirty="0" smtClean="0"/>
              <a:t> of two of the three carbon atoms and the single nitrogen atom and the sp</a:t>
            </a:r>
            <a:r>
              <a:rPr lang="en-US" baseline="30000" dirty="0" smtClean="0"/>
              <a:t>2</a:t>
            </a:r>
            <a:r>
              <a:rPr lang="en-US" dirty="0" smtClean="0"/>
              <a:t> </a:t>
            </a:r>
            <a:r>
              <a:rPr lang="en-US" dirty="0" err="1" smtClean="0"/>
              <a:t>hybridisation</a:t>
            </a:r>
            <a:r>
              <a:rPr lang="en-US" dirty="0" smtClean="0"/>
              <a:t> of the third carbon atom, the preferred bond angles are 109</a:t>
            </a:r>
            <a:r>
              <a:rPr lang="en-US" dirty="0" smtClean="0">
                <a:sym typeface="Symbol"/>
              </a:rPr>
              <a:t></a:t>
            </a:r>
            <a:r>
              <a:rPr lang="en-US" dirty="0" smtClean="0"/>
              <a:t> and 120</a:t>
            </a:r>
            <a:r>
              <a:rPr lang="en-US" dirty="0" smtClean="0">
                <a:sym typeface="Symbol"/>
              </a:rPr>
              <a:t></a:t>
            </a:r>
            <a:r>
              <a:rPr lang="en-US" dirty="0" smtClean="0"/>
              <a:t>.</a:t>
            </a:r>
            <a:endParaRPr lang="en-GB" dirty="0" smtClean="0"/>
          </a:p>
          <a:p>
            <a:r>
              <a:rPr lang="en-US" dirty="0" smtClean="0"/>
              <a:t>However, the bond angles in the beta-</a:t>
            </a:r>
            <a:r>
              <a:rPr lang="en-US" dirty="0" err="1" smtClean="0"/>
              <a:t>lactam</a:t>
            </a:r>
            <a:r>
              <a:rPr lang="en-US" dirty="0" smtClean="0"/>
              <a:t> ring structure are only 90° this puts the beta-</a:t>
            </a:r>
            <a:r>
              <a:rPr lang="en-US" dirty="0" err="1" smtClean="0"/>
              <a:t>lactam</a:t>
            </a:r>
            <a:r>
              <a:rPr lang="en-US" dirty="0" smtClean="0"/>
              <a:t> ring structure under strain.</a:t>
            </a:r>
            <a:r>
              <a:rPr lang="en-GB" dirty="0" smtClean="0"/>
              <a:t> </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u="sng" dirty="0" smtClean="0"/>
              <a:t>beta-</a:t>
            </a:r>
            <a:r>
              <a:rPr lang="en-US" u="sng" dirty="0" err="1" smtClean="0"/>
              <a:t>lactam</a:t>
            </a:r>
            <a:r>
              <a:rPr lang="en-US" u="sng" dirty="0" smtClean="0"/>
              <a:t> ring</a:t>
            </a:r>
            <a:endParaRPr lang="en-US" u="sng" dirty="0"/>
          </a:p>
        </p:txBody>
      </p:sp>
      <p:sp>
        <p:nvSpPr>
          <p:cNvPr id="5" name="Content Placeholder 4"/>
          <p:cNvSpPr>
            <a:spLocks noGrp="1"/>
          </p:cNvSpPr>
          <p:nvPr>
            <p:ph idx="1"/>
          </p:nvPr>
        </p:nvSpPr>
        <p:spPr>
          <a:xfrm>
            <a:off x="457200" y="1142999"/>
            <a:ext cx="8229600" cy="5556265"/>
          </a:xfrm>
        </p:spPr>
        <p:txBody>
          <a:bodyPr>
            <a:normAutofit lnSpcReduction="10000"/>
          </a:bodyPr>
          <a:lstStyle/>
          <a:p>
            <a:r>
              <a:rPr lang="en-US" dirty="0" smtClean="0"/>
              <a:t>Strains makes ring reactive.</a:t>
            </a:r>
          </a:p>
          <a:p>
            <a:r>
              <a:rPr lang="en-US" dirty="0" smtClean="0"/>
              <a:t>Ring easily breaks open in the amide group, for instance, in the presence of an enzyme such as </a:t>
            </a:r>
            <a:r>
              <a:rPr lang="en-US" dirty="0" err="1" smtClean="0"/>
              <a:t>transpeptidase</a:t>
            </a:r>
            <a:r>
              <a:rPr lang="en-US" dirty="0" smtClean="0"/>
              <a:t>, to form covalent bonds with the </a:t>
            </a:r>
            <a:r>
              <a:rPr lang="en-US" dirty="0" err="1" smtClean="0"/>
              <a:t>transpeptidase</a:t>
            </a:r>
            <a:r>
              <a:rPr lang="en-US" dirty="0" smtClean="0"/>
              <a:t>.  </a:t>
            </a:r>
          </a:p>
          <a:p>
            <a:r>
              <a:rPr lang="en-US" dirty="0" smtClean="0"/>
              <a:t>This deactivates the </a:t>
            </a:r>
            <a:r>
              <a:rPr lang="en-US" dirty="0" err="1" smtClean="0"/>
              <a:t>transpeptidase</a:t>
            </a:r>
            <a:r>
              <a:rPr lang="en-US" dirty="0" smtClean="0"/>
              <a:t> that synthesizes the bacterial cell walls, thus inhibiting the growth of bacterial cell walls. </a:t>
            </a:r>
          </a:p>
          <a:p>
            <a:r>
              <a:rPr lang="en-US" dirty="0" smtClean="0"/>
              <a:t>As a result water enters the bacteria cell causing it to burst due to increased osmotic pressure. </a:t>
            </a:r>
            <a:endParaRPr lang="en-GB" dirty="0" smtClean="0"/>
          </a:p>
          <a:p>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u="sng" dirty="0" smtClean="0"/>
              <a:t>Heroin more potent than morphine</a:t>
            </a:r>
            <a:endParaRPr lang="en-US" u="sng" dirty="0"/>
          </a:p>
        </p:txBody>
      </p:sp>
      <p:sp>
        <p:nvSpPr>
          <p:cNvPr id="4" name="Text Placeholder 3"/>
          <p:cNvSpPr>
            <a:spLocks noGrp="1"/>
          </p:cNvSpPr>
          <p:nvPr>
            <p:ph type="body" idx="1"/>
          </p:nvPr>
        </p:nvSpPr>
        <p:spPr/>
        <p:txBody>
          <a:bodyPr/>
          <a:lstStyle/>
          <a:p>
            <a:r>
              <a:rPr lang="en-US" dirty="0" smtClean="0"/>
              <a:t>morphine</a:t>
            </a:r>
            <a:endParaRPr lang="en-US" dirty="0"/>
          </a:p>
        </p:txBody>
      </p:sp>
      <p:sp>
        <p:nvSpPr>
          <p:cNvPr id="5" name="Content Placeholder 4"/>
          <p:cNvSpPr>
            <a:spLocks noGrp="1"/>
          </p:cNvSpPr>
          <p:nvPr>
            <p:ph sz="half" idx="2"/>
          </p:nvPr>
        </p:nvSpPr>
        <p:spPr/>
        <p:txBody>
          <a:bodyPr/>
          <a:lstStyle/>
          <a:p>
            <a:r>
              <a:rPr lang="en-US" dirty="0" smtClean="0"/>
              <a:t>Two hydroxyl groups</a:t>
            </a:r>
          </a:p>
          <a:p>
            <a:endParaRPr lang="en-US" dirty="0" smtClean="0"/>
          </a:p>
          <a:p>
            <a:endParaRPr lang="en-US" dirty="0"/>
          </a:p>
        </p:txBody>
      </p:sp>
      <p:sp>
        <p:nvSpPr>
          <p:cNvPr id="6" name="Text Placeholder 5"/>
          <p:cNvSpPr>
            <a:spLocks noGrp="1"/>
          </p:cNvSpPr>
          <p:nvPr>
            <p:ph type="body" sz="quarter" idx="3"/>
          </p:nvPr>
        </p:nvSpPr>
        <p:spPr/>
        <p:txBody>
          <a:bodyPr/>
          <a:lstStyle/>
          <a:p>
            <a:r>
              <a:rPr lang="en-US" dirty="0" smtClean="0"/>
              <a:t>heroin</a:t>
            </a:r>
            <a:endParaRPr lang="en-US" dirty="0"/>
          </a:p>
        </p:txBody>
      </p:sp>
      <p:sp>
        <p:nvSpPr>
          <p:cNvPr id="7" name="Content Placeholder 6"/>
          <p:cNvSpPr>
            <a:spLocks noGrp="1"/>
          </p:cNvSpPr>
          <p:nvPr>
            <p:ph sz="quarter" idx="4"/>
          </p:nvPr>
        </p:nvSpPr>
        <p:spPr/>
        <p:txBody>
          <a:bodyPr/>
          <a:lstStyle/>
          <a:p>
            <a:r>
              <a:rPr lang="en-US" dirty="0" smtClean="0"/>
              <a:t>Both hydroxyl groups replaced by ester groups</a:t>
            </a:r>
          </a:p>
          <a:p>
            <a:endParaRPr lang="en-US" dirty="0" smtClean="0"/>
          </a:p>
          <a:p>
            <a:endParaRPr lang="en-US" dirty="0"/>
          </a:p>
        </p:txBody>
      </p:sp>
      <p:pic>
        <p:nvPicPr>
          <p:cNvPr id="8" name="Picture 7"/>
          <p:cNvPicPr>
            <a:picLocks noChangeAspect="1"/>
          </p:cNvPicPr>
          <p:nvPr/>
        </p:nvPicPr>
        <p:blipFill>
          <a:blip r:embed="rId2"/>
          <a:stretch>
            <a:fillRect/>
          </a:stretch>
        </p:blipFill>
        <p:spPr>
          <a:xfrm>
            <a:off x="457199" y="3097911"/>
            <a:ext cx="3058681" cy="2586755"/>
          </a:xfrm>
          <a:prstGeom prst="rect">
            <a:avLst/>
          </a:prstGeom>
        </p:spPr>
      </p:pic>
      <p:pic>
        <p:nvPicPr>
          <p:cNvPr id="10" name="Picture 9"/>
          <p:cNvPicPr>
            <a:picLocks noChangeAspect="1"/>
          </p:cNvPicPr>
          <p:nvPr/>
        </p:nvPicPr>
        <p:blipFill>
          <a:blip r:embed="rId3"/>
          <a:stretch>
            <a:fillRect/>
          </a:stretch>
        </p:blipFill>
        <p:spPr>
          <a:xfrm>
            <a:off x="4497388" y="3291575"/>
            <a:ext cx="3897358" cy="2834588"/>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u="sng" dirty="0" smtClean="0"/>
              <a:t>Heroin more potent than morphine </a:t>
            </a:r>
            <a:endParaRPr lang="en-US" u="sng" dirty="0"/>
          </a:p>
        </p:txBody>
      </p:sp>
      <p:sp>
        <p:nvSpPr>
          <p:cNvPr id="3" name="Content Placeholder 2"/>
          <p:cNvSpPr>
            <a:spLocks noGrp="1"/>
          </p:cNvSpPr>
          <p:nvPr>
            <p:ph idx="1"/>
          </p:nvPr>
        </p:nvSpPr>
        <p:spPr>
          <a:xfrm>
            <a:off x="0" y="1600200"/>
            <a:ext cx="9144000" cy="4525963"/>
          </a:xfrm>
        </p:spPr>
        <p:txBody>
          <a:bodyPr>
            <a:normAutofit fontScale="92500"/>
          </a:bodyPr>
          <a:lstStyle/>
          <a:p>
            <a:r>
              <a:rPr lang="en-US" dirty="0" err="1" smtClean="0"/>
              <a:t>Diamorphine</a:t>
            </a:r>
            <a:r>
              <a:rPr lang="en-US" dirty="0" smtClean="0"/>
              <a:t> is less polar than morphine as it does not have the polar hydroxyl groups anymore but two </a:t>
            </a:r>
            <a:r>
              <a:rPr lang="en-US" dirty="0" smtClean="0"/>
              <a:t>less </a:t>
            </a:r>
            <a:r>
              <a:rPr lang="en-US" dirty="0" smtClean="0"/>
              <a:t>polar </a:t>
            </a:r>
            <a:r>
              <a:rPr lang="en-US" dirty="0" smtClean="0"/>
              <a:t>ester groups.</a:t>
            </a:r>
          </a:p>
          <a:p>
            <a:r>
              <a:rPr lang="en-US" dirty="0" err="1" smtClean="0"/>
              <a:t>Diamorphine</a:t>
            </a:r>
            <a:r>
              <a:rPr lang="en-US" dirty="0" smtClean="0"/>
              <a:t> (heroin) cannot form any hydrogen bonds and is therefore less soluble in polar substances such as water but more soluble in non-polar fatty tissue, which makes up the central nervous system. </a:t>
            </a:r>
          </a:p>
          <a:p>
            <a:r>
              <a:rPr lang="en-US" dirty="0" smtClean="0"/>
              <a:t>Heroin can therefore cross the blood-brain barrier faster/more easily than morphine. </a:t>
            </a:r>
            <a:endParaRPr lang="en-GB" dirty="0" smtClean="0"/>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6838" y="808684"/>
            <a:ext cx="8673538" cy="1143000"/>
          </a:xfrm>
        </p:spPr>
        <p:txBody>
          <a:bodyPr>
            <a:noAutofit/>
          </a:bodyPr>
          <a:lstStyle/>
          <a:p>
            <a:r>
              <a:rPr lang="en-US" sz="4800" u="sng" dirty="0" smtClean="0"/>
              <a:t>Some aspects of molecular structure that affect the action of a drug </a:t>
            </a:r>
            <a:endParaRPr lang="en-US" sz="4800" u="sng" dirty="0"/>
          </a:p>
        </p:txBody>
      </p:sp>
      <p:sp>
        <p:nvSpPr>
          <p:cNvPr id="3" name="Content Placeholder 2"/>
          <p:cNvSpPr>
            <a:spLocks noGrp="1"/>
          </p:cNvSpPr>
          <p:nvPr>
            <p:ph idx="1"/>
          </p:nvPr>
        </p:nvSpPr>
        <p:spPr>
          <a:xfrm>
            <a:off x="774423" y="2695182"/>
            <a:ext cx="7601179" cy="3430981"/>
          </a:xfrm>
        </p:spPr>
        <p:txBody>
          <a:bodyPr>
            <a:normAutofit/>
          </a:bodyPr>
          <a:lstStyle/>
          <a:p>
            <a:r>
              <a:rPr lang="en-US" sz="3600" dirty="0" smtClean="0"/>
              <a:t>stereo isomerism </a:t>
            </a:r>
          </a:p>
          <a:p>
            <a:pPr lvl="1">
              <a:buFont typeface="Courier New"/>
              <a:buChar char="o"/>
            </a:pPr>
            <a:r>
              <a:rPr lang="en-US" dirty="0" smtClean="0"/>
              <a:t>geometric  (</a:t>
            </a:r>
            <a:r>
              <a:rPr lang="en-US" dirty="0" err="1" smtClean="0"/>
              <a:t>cis</a:t>
            </a:r>
            <a:r>
              <a:rPr lang="en-US" dirty="0" smtClean="0"/>
              <a:t>/trans)</a:t>
            </a:r>
          </a:p>
          <a:p>
            <a:pPr lvl="1">
              <a:buFont typeface="Courier New"/>
              <a:buChar char="o"/>
            </a:pPr>
            <a:r>
              <a:rPr lang="en-US" dirty="0" smtClean="0"/>
              <a:t>optical isomerism (</a:t>
            </a:r>
            <a:r>
              <a:rPr lang="en-US" dirty="0" err="1" smtClean="0"/>
              <a:t>enantiomers</a:t>
            </a:r>
            <a:r>
              <a:rPr lang="en-US" dirty="0" smtClean="0"/>
              <a:t>)</a:t>
            </a:r>
          </a:p>
          <a:p>
            <a:r>
              <a:rPr lang="en-US" sz="3600" dirty="0"/>
              <a:t>s</a:t>
            </a:r>
            <a:r>
              <a:rPr lang="en-US" sz="3600" dirty="0" smtClean="0"/>
              <a:t>train in ring structure</a:t>
            </a:r>
          </a:p>
          <a:p>
            <a:r>
              <a:rPr lang="en-US" sz="3600" dirty="0" smtClean="0"/>
              <a:t>molecular polarity (</a:t>
            </a:r>
            <a:r>
              <a:rPr lang="en-US" sz="2800" dirty="0" smtClean="0"/>
              <a:t>solubility and uptake)</a:t>
            </a:r>
          </a:p>
          <a:p>
            <a:endParaRPr lang="en-US" sz="28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498237"/>
            <a:ext cx="8229600" cy="4566053"/>
          </a:xfrm>
        </p:spPr>
        <p:txBody>
          <a:bodyPr>
            <a:normAutofit/>
          </a:bodyPr>
          <a:lstStyle/>
          <a:p>
            <a:pPr algn="l"/>
            <a:r>
              <a:rPr lang="en-US" dirty="0" smtClean="0"/>
              <a:t>Draw a molecule of </a:t>
            </a:r>
            <a:r>
              <a:rPr lang="en-US" dirty="0" err="1" smtClean="0"/>
              <a:t>diaminedichloro</a:t>
            </a:r>
            <a:r>
              <a:rPr lang="en-US" dirty="0" smtClean="0"/>
              <a:t> platinum</a:t>
            </a:r>
            <a:br>
              <a:rPr lang="en-US" dirty="0" smtClean="0"/>
            </a:br>
            <a:r>
              <a:rPr lang="en-US" dirty="0"/>
              <a:t/>
            </a:r>
            <a:br>
              <a:rPr lang="en-US" dirty="0"/>
            </a:br>
            <a:r>
              <a:rPr lang="en-US" dirty="0"/>
              <a:t>W</a:t>
            </a:r>
            <a:r>
              <a:rPr lang="en-US" dirty="0" smtClean="0"/>
              <a:t>hat is the oxidation state of platinum ?</a:t>
            </a:r>
            <a:endParaRPr lang="en-US" dirty="0"/>
          </a:p>
        </p:txBody>
      </p:sp>
    </p:spTree>
    <p:extLst>
      <p:ext uri="{BB962C8B-B14F-4D97-AF65-F5344CB8AC3E}">
        <p14:creationId xmlns:p14="http://schemas.microsoft.com/office/powerpoint/2010/main" val="35286621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2133" y="274638"/>
            <a:ext cx="8680197" cy="1143000"/>
          </a:xfrm>
        </p:spPr>
        <p:txBody>
          <a:bodyPr>
            <a:normAutofit fontScale="90000"/>
          </a:bodyPr>
          <a:lstStyle/>
          <a:p>
            <a:r>
              <a:rPr lang="en-US" dirty="0" smtClean="0"/>
              <a:t>Example: Geometric isomerism in </a:t>
            </a:r>
            <a:br>
              <a:rPr lang="en-US" dirty="0" smtClean="0"/>
            </a:br>
            <a:r>
              <a:rPr lang="en-US" dirty="0" err="1" smtClean="0"/>
              <a:t>diaminedichloro</a:t>
            </a:r>
            <a:r>
              <a:rPr lang="en-US" dirty="0" smtClean="0"/>
              <a:t> platinum (II) </a:t>
            </a:r>
            <a:endParaRPr lang="en-US" dirty="0"/>
          </a:p>
        </p:txBody>
      </p:sp>
      <p:sp>
        <p:nvSpPr>
          <p:cNvPr id="4" name="Text Placeholder 3"/>
          <p:cNvSpPr>
            <a:spLocks noGrp="1"/>
          </p:cNvSpPr>
          <p:nvPr>
            <p:ph type="body" idx="1"/>
          </p:nvPr>
        </p:nvSpPr>
        <p:spPr/>
        <p:txBody>
          <a:bodyPr/>
          <a:lstStyle/>
          <a:p>
            <a:r>
              <a:rPr lang="en-US" dirty="0" err="1" smtClean="0">
                <a:solidFill>
                  <a:srgbClr val="FFFF00"/>
                </a:solidFill>
              </a:rPr>
              <a:t>cisplatin</a:t>
            </a:r>
            <a:endParaRPr lang="en-US" dirty="0">
              <a:solidFill>
                <a:srgbClr val="FFFF00"/>
              </a:solidFill>
            </a:endParaRPr>
          </a:p>
        </p:txBody>
      </p:sp>
      <p:sp>
        <p:nvSpPr>
          <p:cNvPr id="12" name="Content Placeholder 11"/>
          <p:cNvSpPr>
            <a:spLocks noGrp="1"/>
          </p:cNvSpPr>
          <p:nvPr>
            <p:ph sz="half" idx="2"/>
          </p:nvPr>
        </p:nvSpPr>
        <p:spPr/>
        <p:txBody>
          <a:bodyPr/>
          <a:lstStyle/>
          <a:p>
            <a:r>
              <a:rPr lang="en-US" dirty="0"/>
              <a:t>can act as an anti-cancer drug as, because of its orientation, it can bond with DNA in the nucleus of cancer cells.</a:t>
            </a:r>
            <a:r>
              <a:rPr lang="en-GB" dirty="0" smtClean="0"/>
              <a:t> </a:t>
            </a:r>
            <a:endParaRPr lang="en-US" dirty="0"/>
          </a:p>
        </p:txBody>
      </p:sp>
      <p:sp>
        <p:nvSpPr>
          <p:cNvPr id="6" name="Text Placeholder 5"/>
          <p:cNvSpPr>
            <a:spLocks noGrp="1"/>
          </p:cNvSpPr>
          <p:nvPr>
            <p:ph type="body" sz="quarter" idx="3"/>
          </p:nvPr>
        </p:nvSpPr>
        <p:spPr/>
        <p:txBody>
          <a:bodyPr/>
          <a:lstStyle/>
          <a:p>
            <a:r>
              <a:rPr lang="en-US" dirty="0" err="1" smtClean="0">
                <a:solidFill>
                  <a:srgbClr val="FFFF00"/>
                </a:solidFill>
              </a:rPr>
              <a:t>transplatin</a:t>
            </a:r>
            <a:endParaRPr lang="en-US" dirty="0">
              <a:solidFill>
                <a:srgbClr val="FFFF00"/>
              </a:solidFill>
            </a:endParaRPr>
          </a:p>
        </p:txBody>
      </p:sp>
      <p:sp>
        <p:nvSpPr>
          <p:cNvPr id="13" name="Content Placeholder 12"/>
          <p:cNvSpPr>
            <a:spLocks noGrp="1"/>
          </p:cNvSpPr>
          <p:nvPr>
            <p:ph sz="quarter" idx="4"/>
          </p:nvPr>
        </p:nvSpPr>
        <p:spPr>
          <a:xfrm>
            <a:off x="4645025" y="2174874"/>
            <a:ext cx="4307305" cy="4408185"/>
          </a:xfrm>
        </p:spPr>
        <p:txBody>
          <a:bodyPr>
            <a:normAutofit lnSpcReduction="10000"/>
          </a:bodyPr>
          <a:lstStyle/>
          <a:p>
            <a:r>
              <a:rPr lang="en-US" dirty="0"/>
              <a:t>c</a:t>
            </a:r>
            <a:r>
              <a:rPr lang="en-US" dirty="0" smtClean="0"/>
              <a:t>annot act as an antic-cancer drug as nitrogen atoms are too far apart to react with DNA – no pharmaceutical effect</a:t>
            </a:r>
          </a:p>
          <a:p>
            <a:pPr>
              <a:buNone/>
            </a:pPr>
            <a:r>
              <a:rPr lang="en-US" dirty="0" smtClean="0"/>
              <a:t>     </a:t>
            </a:r>
          </a:p>
          <a:p>
            <a:pPr>
              <a:buNone/>
            </a:pPr>
            <a:r>
              <a:rPr lang="en-US" dirty="0" smtClean="0"/>
              <a:t>    </a:t>
            </a:r>
          </a:p>
          <a:p>
            <a:pPr>
              <a:buNone/>
            </a:pPr>
            <a:r>
              <a:rPr lang="en-US" dirty="0" smtClean="0"/>
              <a:t>     Inorganic transition complex  with a square planar shape, 90</a:t>
            </a:r>
            <a:r>
              <a:rPr lang="en-US" baseline="30000" dirty="0" smtClean="0"/>
              <a:t>0</a:t>
            </a:r>
            <a:r>
              <a:rPr lang="en-US" dirty="0" smtClean="0"/>
              <a:t> bond angles and dative covalent bonds</a:t>
            </a:r>
            <a:endParaRPr lang="en-US" baseline="30000" dirty="0" smtClean="0"/>
          </a:p>
          <a:p>
            <a:pPr>
              <a:buNone/>
            </a:pPr>
            <a:r>
              <a:rPr lang="en-US" dirty="0" smtClean="0"/>
              <a:t>  </a:t>
            </a:r>
            <a:endParaRPr lang="en-US" dirty="0"/>
          </a:p>
        </p:txBody>
      </p:sp>
      <p:pic>
        <p:nvPicPr>
          <p:cNvPr id="14" name="Picture 13"/>
          <p:cNvPicPr>
            <a:picLocks noChangeAspect="1"/>
          </p:cNvPicPr>
          <p:nvPr/>
        </p:nvPicPr>
        <p:blipFill>
          <a:blip r:embed="rId2"/>
          <a:stretch>
            <a:fillRect/>
          </a:stretch>
        </p:blipFill>
        <p:spPr>
          <a:xfrm>
            <a:off x="991261" y="4414523"/>
            <a:ext cx="2756946" cy="171164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Optical isomerism</a:t>
            </a:r>
            <a:endParaRPr lang="en-US" u="sng" dirty="0"/>
          </a:p>
        </p:txBody>
      </p:sp>
      <p:sp>
        <p:nvSpPr>
          <p:cNvPr id="7" name="Content Placeholder 6"/>
          <p:cNvSpPr>
            <a:spLocks noGrp="1"/>
          </p:cNvSpPr>
          <p:nvPr>
            <p:ph idx="1"/>
          </p:nvPr>
        </p:nvSpPr>
        <p:spPr>
          <a:xfrm>
            <a:off x="220298" y="1600200"/>
            <a:ext cx="8466502" cy="4930612"/>
          </a:xfrm>
        </p:spPr>
        <p:txBody>
          <a:bodyPr>
            <a:normAutofit/>
          </a:bodyPr>
          <a:lstStyle/>
          <a:p>
            <a:r>
              <a:rPr lang="en-US" dirty="0" smtClean="0"/>
              <a:t>Synthesis of </a:t>
            </a:r>
            <a:r>
              <a:rPr lang="en-US" dirty="0" err="1"/>
              <a:t>c</a:t>
            </a:r>
            <a:r>
              <a:rPr lang="en-US" dirty="0" err="1" smtClean="0"/>
              <a:t>hiral</a:t>
            </a:r>
            <a:r>
              <a:rPr lang="en-US" dirty="0" smtClean="0"/>
              <a:t> drug molecules in laboratories produces </a:t>
            </a:r>
            <a:r>
              <a:rPr lang="en-US" dirty="0" err="1" smtClean="0"/>
              <a:t>racemic</a:t>
            </a:r>
            <a:r>
              <a:rPr lang="en-US" dirty="0" smtClean="0"/>
              <a:t> mixtures i.e. </a:t>
            </a:r>
            <a:r>
              <a:rPr lang="en-US" dirty="0" err="1" smtClean="0"/>
              <a:t>equimolar</a:t>
            </a:r>
            <a:r>
              <a:rPr lang="en-US" dirty="0" smtClean="0"/>
              <a:t> solution of both </a:t>
            </a:r>
            <a:r>
              <a:rPr lang="en-US" dirty="0" err="1" smtClean="0"/>
              <a:t>enantiomers</a:t>
            </a:r>
            <a:r>
              <a:rPr lang="en-US" dirty="0" smtClean="0"/>
              <a:t>.</a:t>
            </a:r>
          </a:p>
          <a:p>
            <a:r>
              <a:rPr lang="en-US" dirty="0" smtClean="0"/>
              <a:t>Such drugs were often prescribed as </a:t>
            </a:r>
            <a:r>
              <a:rPr lang="en-US" dirty="0" err="1" smtClean="0"/>
              <a:t>racemic</a:t>
            </a:r>
            <a:r>
              <a:rPr lang="en-US" dirty="0" smtClean="0"/>
              <a:t> mixtures or </a:t>
            </a:r>
            <a:r>
              <a:rPr lang="en-US" dirty="0" err="1" smtClean="0"/>
              <a:t>racemates</a:t>
            </a:r>
            <a:r>
              <a:rPr lang="en-US" dirty="0" smtClean="0"/>
              <a:t>.</a:t>
            </a:r>
          </a:p>
          <a:p>
            <a:r>
              <a:rPr lang="en-US" dirty="0" smtClean="0"/>
              <a:t>Each </a:t>
            </a:r>
            <a:r>
              <a:rPr lang="en-US" dirty="0" err="1" smtClean="0"/>
              <a:t>enantiomer</a:t>
            </a:r>
            <a:r>
              <a:rPr lang="en-US" dirty="0" smtClean="0"/>
              <a:t> also has different biological activity as they behave differently with other </a:t>
            </a:r>
            <a:r>
              <a:rPr lang="en-US" dirty="0" err="1" smtClean="0"/>
              <a:t>chiral</a:t>
            </a:r>
            <a:r>
              <a:rPr lang="en-US" dirty="0" smtClean="0"/>
              <a:t> molecules.</a:t>
            </a:r>
          </a:p>
          <a:p>
            <a:r>
              <a:rPr lang="en-US" dirty="0"/>
              <a:t>S</a:t>
            </a:r>
            <a:r>
              <a:rPr lang="en-US" dirty="0" smtClean="0"/>
              <a:t>ome </a:t>
            </a:r>
            <a:r>
              <a:rPr lang="en-US" dirty="0" err="1" smtClean="0"/>
              <a:t>enantiomers</a:t>
            </a:r>
            <a:r>
              <a:rPr lang="en-US" dirty="0" smtClean="0"/>
              <a:t> are harmful to humans.</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u="sng" dirty="0" smtClean="0"/>
              <a:t>Optical isomerism</a:t>
            </a:r>
            <a:endParaRPr lang="en-US" u="sng" dirty="0"/>
          </a:p>
        </p:txBody>
      </p:sp>
      <p:sp>
        <p:nvSpPr>
          <p:cNvPr id="3" name="Content Placeholder 2"/>
          <p:cNvSpPr>
            <a:spLocks noGrp="1"/>
          </p:cNvSpPr>
          <p:nvPr>
            <p:ph idx="1"/>
          </p:nvPr>
        </p:nvSpPr>
        <p:spPr>
          <a:xfrm>
            <a:off x="457200" y="1369817"/>
            <a:ext cx="8229600" cy="5225784"/>
          </a:xfrm>
        </p:spPr>
        <p:txBody>
          <a:bodyPr>
            <a:normAutofit fontScale="92500" lnSpcReduction="10000"/>
          </a:bodyPr>
          <a:lstStyle/>
          <a:p>
            <a:pPr>
              <a:buNone/>
            </a:pPr>
            <a:r>
              <a:rPr lang="en-US" dirty="0" smtClean="0"/>
              <a:t>    Carbon atoms in ring structures (in which there is no delocalization so carbon can have 4 different atoms) can also be chiral if the part of the ring on one side of the carbon atom is different from the part of the ring on the other side of the carbon atom. </a:t>
            </a:r>
          </a:p>
          <a:p>
            <a:pPr>
              <a:buNone/>
            </a:pPr>
            <a:endParaRPr lang="en-US" dirty="0" smtClean="0"/>
          </a:p>
          <a:p>
            <a:pPr>
              <a:buNone/>
            </a:pPr>
            <a:r>
              <a:rPr lang="en-US" dirty="0" smtClean="0"/>
              <a:t>    Each side of a ring is classified as a different group if, when moving around the ring from the </a:t>
            </a:r>
            <a:r>
              <a:rPr lang="en-US" dirty="0" err="1" smtClean="0"/>
              <a:t>chiral</a:t>
            </a:r>
            <a:r>
              <a:rPr lang="en-US" dirty="0" smtClean="0"/>
              <a:t> centre or carbon, the order of atoms is different each way. It is said the </a:t>
            </a:r>
            <a:r>
              <a:rPr lang="en-US" dirty="0" err="1" smtClean="0"/>
              <a:t>chiral</a:t>
            </a:r>
            <a:r>
              <a:rPr lang="en-US" dirty="0" smtClean="0"/>
              <a:t> atom has two different views around the ring.</a:t>
            </a:r>
            <a:r>
              <a:rPr lang="en-GB" dirty="0" smtClean="0"/>
              <a:t> </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thalidomide</a:t>
            </a:r>
            <a:endParaRPr lang="en-US" u="sng" dirty="0"/>
          </a:p>
        </p:txBody>
      </p:sp>
      <p:sp>
        <p:nvSpPr>
          <p:cNvPr id="4" name="Content Placeholder 3"/>
          <p:cNvSpPr>
            <a:spLocks noGrp="1"/>
          </p:cNvSpPr>
          <p:nvPr>
            <p:ph sz="half" idx="1"/>
          </p:nvPr>
        </p:nvSpPr>
        <p:spPr/>
        <p:txBody>
          <a:bodyPr/>
          <a:lstStyle/>
          <a:p>
            <a:pPr>
              <a:buNone/>
            </a:pPr>
            <a:r>
              <a:rPr lang="en-US" dirty="0" smtClean="0"/>
              <a:t>    Identify the </a:t>
            </a:r>
            <a:r>
              <a:rPr lang="en-US" dirty="0" err="1" smtClean="0"/>
              <a:t>chiral</a:t>
            </a:r>
            <a:r>
              <a:rPr lang="en-US" dirty="0" smtClean="0"/>
              <a:t> carbon in the structure below</a:t>
            </a:r>
          </a:p>
          <a:p>
            <a:endParaRPr lang="en-US" dirty="0" smtClean="0"/>
          </a:p>
          <a:p>
            <a:endParaRPr lang="en-US" dirty="0"/>
          </a:p>
        </p:txBody>
      </p:sp>
      <p:sp>
        <p:nvSpPr>
          <p:cNvPr id="5" name="Content Placeholder 4"/>
          <p:cNvSpPr>
            <a:spLocks noGrp="1"/>
          </p:cNvSpPr>
          <p:nvPr>
            <p:ph sz="half" idx="2"/>
          </p:nvPr>
        </p:nvSpPr>
        <p:spPr/>
        <p:txBody>
          <a:bodyPr/>
          <a:lstStyle/>
          <a:p>
            <a:r>
              <a:rPr lang="en-US" dirty="0" smtClean="0"/>
              <a:t>One </a:t>
            </a:r>
            <a:r>
              <a:rPr lang="en-US" dirty="0" err="1" smtClean="0"/>
              <a:t>enantiomer</a:t>
            </a:r>
            <a:r>
              <a:rPr lang="en-US" dirty="0" smtClean="0"/>
              <a:t> alleviates morning sickness in pregnant women</a:t>
            </a:r>
          </a:p>
          <a:p>
            <a:endParaRPr lang="en-US" dirty="0" smtClean="0"/>
          </a:p>
          <a:p>
            <a:r>
              <a:rPr lang="en-US" dirty="0" smtClean="0"/>
              <a:t>other </a:t>
            </a:r>
            <a:r>
              <a:rPr lang="en-US" dirty="0" err="1" smtClean="0"/>
              <a:t>enantiomer</a:t>
            </a:r>
            <a:r>
              <a:rPr lang="en-US" dirty="0" smtClean="0"/>
              <a:t> causes deformities in the limbs of the fetus</a:t>
            </a:r>
            <a:endParaRPr lang="en-GB" dirty="0" smtClean="0"/>
          </a:p>
          <a:p>
            <a:endParaRPr lang="en-US" dirty="0"/>
          </a:p>
        </p:txBody>
      </p:sp>
      <p:pic>
        <p:nvPicPr>
          <p:cNvPr id="6" name="Picture 5"/>
          <p:cNvPicPr>
            <a:picLocks noChangeAspect="1"/>
          </p:cNvPicPr>
          <p:nvPr/>
        </p:nvPicPr>
        <p:blipFill>
          <a:blip r:embed="rId2"/>
          <a:stretch>
            <a:fillRect/>
          </a:stretch>
        </p:blipFill>
        <p:spPr>
          <a:xfrm>
            <a:off x="457200" y="3317239"/>
            <a:ext cx="4038600" cy="2008482"/>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u="sng" dirty="0" smtClean="0"/>
              <a:t>More examples of </a:t>
            </a:r>
            <a:r>
              <a:rPr lang="en-US" u="sng" dirty="0" err="1" smtClean="0"/>
              <a:t>chiral</a:t>
            </a:r>
            <a:r>
              <a:rPr lang="en-US" u="sng" dirty="0" smtClean="0"/>
              <a:t> drugs</a:t>
            </a:r>
            <a:endParaRPr lang="en-US" u="sng" dirty="0"/>
          </a:p>
        </p:txBody>
      </p:sp>
      <p:sp>
        <p:nvSpPr>
          <p:cNvPr id="6" name="Content Placeholder 5"/>
          <p:cNvSpPr>
            <a:spLocks noGrp="1"/>
          </p:cNvSpPr>
          <p:nvPr>
            <p:ph idx="1"/>
          </p:nvPr>
        </p:nvSpPr>
        <p:spPr>
          <a:xfrm>
            <a:off x="246215" y="1417639"/>
            <a:ext cx="8604593" cy="5165004"/>
          </a:xfrm>
        </p:spPr>
        <p:txBody>
          <a:bodyPr>
            <a:normAutofit fontScale="92500"/>
          </a:bodyPr>
          <a:lstStyle/>
          <a:p>
            <a:pPr lvl="0"/>
            <a:r>
              <a:rPr lang="en-US" dirty="0" smtClean="0">
                <a:solidFill>
                  <a:srgbClr val="FFFF00"/>
                </a:solidFill>
              </a:rPr>
              <a:t>Ibuprofen</a:t>
            </a:r>
            <a:r>
              <a:rPr lang="en-US" dirty="0" smtClean="0"/>
              <a:t>: one </a:t>
            </a:r>
            <a:r>
              <a:rPr lang="en-US" dirty="0" err="1" smtClean="0"/>
              <a:t>enantiomer</a:t>
            </a:r>
            <a:r>
              <a:rPr lang="en-US" dirty="0" smtClean="0"/>
              <a:t> is more effective than the other – identify the </a:t>
            </a:r>
            <a:r>
              <a:rPr lang="en-US" dirty="0" err="1" smtClean="0"/>
              <a:t>chiral</a:t>
            </a:r>
            <a:r>
              <a:rPr lang="en-US" dirty="0" smtClean="0"/>
              <a:t> centre in your data booklet</a:t>
            </a:r>
            <a:endParaRPr lang="en-GB" dirty="0" smtClean="0"/>
          </a:p>
          <a:p>
            <a:pPr lvl="0"/>
            <a:r>
              <a:rPr lang="en-US" dirty="0" smtClean="0">
                <a:solidFill>
                  <a:srgbClr val="FFFF00"/>
                </a:solidFill>
              </a:rPr>
              <a:t>DOPA</a:t>
            </a:r>
            <a:r>
              <a:rPr lang="en-US" dirty="0" smtClean="0"/>
              <a:t>: this is a drug which is used in the treatment of Parkinson disease; one isomer is effective whilst the other isomer has no physiological effect</a:t>
            </a:r>
            <a:endParaRPr lang="en-GB" dirty="0" smtClean="0"/>
          </a:p>
          <a:p>
            <a:pPr lvl="0"/>
            <a:r>
              <a:rPr lang="en-US" dirty="0" err="1" smtClean="0">
                <a:solidFill>
                  <a:srgbClr val="FFFF00"/>
                </a:solidFill>
              </a:rPr>
              <a:t>Fluoxetine</a:t>
            </a:r>
            <a:r>
              <a:rPr lang="en-US" dirty="0" smtClean="0"/>
              <a:t>.</a:t>
            </a:r>
            <a:endParaRPr lang="en-GB" dirty="0" smtClean="0"/>
          </a:p>
          <a:p>
            <a:pPr lvl="0"/>
            <a:r>
              <a:rPr lang="en-US" dirty="0" smtClean="0">
                <a:solidFill>
                  <a:srgbClr val="FFFF00"/>
                </a:solidFill>
              </a:rPr>
              <a:t>Morphine/codeine/heroin</a:t>
            </a:r>
            <a:r>
              <a:rPr lang="en-US" dirty="0" smtClean="0"/>
              <a:t>: there are 5 </a:t>
            </a:r>
            <a:r>
              <a:rPr lang="en-US" dirty="0" err="1" smtClean="0"/>
              <a:t>chiral</a:t>
            </a:r>
            <a:r>
              <a:rPr lang="en-US" dirty="0" smtClean="0"/>
              <a:t> </a:t>
            </a:r>
            <a:r>
              <a:rPr lang="en-US" dirty="0" err="1" smtClean="0"/>
              <a:t>centres</a:t>
            </a:r>
            <a:r>
              <a:rPr lang="en-US" dirty="0" smtClean="0"/>
              <a:t> in each of these molecules; only one </a:t>
            </a:r>
            <a:r>
              <a:rPr lang="en-US" dirty="0" err="1" smtClean="0"/>
              <a:t>enantiomer</a:t>
            </a:r>
            <a:r>
              <a:rPr lang="en-US" dirty="0" smtClean="0"/>
              <a:t> is analgesic.</a:t>
            </a:r>
            <a:endParaRPr lang="en-GB" dirty="0" smtClean="0"/>
          </a:p>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87915"/>
          </a:xfrm>
        </p:spPr>
        <p:txBody>
          <a:bodyPr/>
          <a:lstStyle/>
          <a:p>
            <a:r>
              <a:rPr lang="en-US" dirty="0" err="1" smtClean="0"/>
              <a:t>enantiomerism</a:t>
            </a:r>
            <a:r>
              <a:rPr lang="en-US" dirty="0" smtClean="0"/>
              <a:t> in heroin</a:t>
            </a:r>
            <a:endParaRPr lang="en-US" dirty="0"/>
          </a:p>
        </p:txBody>
      </p:sp>
      <p:sp>
        <p:nvSpPr>
          <p:cNvPr id="3" name="Content Placeholder 2"/>
          <p:cNvSpPr>
            <a:spLocks noGrp="1"/>
          </p:cNvSpPr>
          <p:nvPr>
            <p:ph idx="1"/>
          </p:nvPr>
        </p:nvSpPr>
        <p:spPr>
          <a:xfrm>
            <a:off x="457200" y="1256922"/>
            <a:ext cx="8229600" cy="4869241"/>
          </a:xfrm>
        </p:spPr>
        <p:txBody>
          <a:bodyPr/>
          <a:lstStyle/>
          <a:p>
            <a:r>
              <a:rPr lang="en-US" dirty="0" smtClean="0"/>
              <a:t>Identify the </a:t>
            </a:r>
            <a:r>
              <a:rPr lang="en-US" dirty="0" err="1" smtClean="0"/>
              <a:t>chiral</a:t>
            </a:r>
            <a:r>
              <a:rPr lang="en-US" dirty="0" smtClean="0"/>
              <a:t> </a:t>
            </a:r>
            <a:r>
              <a:rPr lang="en-US" dirty="0" err="1" smtClean="0"/>
              <a:t>centres</a:t>
            </a:r>
            <a:r>
              <a:rPr lang="en-US" dirty="0" smtClean="0"/>
              <a:t> and the type of </a:t>
            </a:r>
            <a:r>
              <a:rPr lang="en-US" dirty="0" err="1" smtClean="0"/>
              <a:t>hybridisation</a:t>
            </a:r>
            <a:r>
              <a:rPr lang="en-US" dirty="0" smtClean="0"/>
              <a:t> of the </a:t>
            </a:r>
            <a:r>
              <a:rPr lang="en-US" dirty="0" err="1" smtClean="0"/>
              <a:t>chiral</a:t>
            </a:r>
            <a:r>
              <a:rPr lang="en-US" dirty="0" smtClean="0"/>
              <a:t> carbons</a:t>
            </a:r>
            <a:endParaRPr lang="en-US" dirty="0"/>
          </a:p>
        </p:txBody>
      </p:sp>
      <p:pic>
        <p:nvPicPr>
          <p:cNvPr id="4" name="Picture 3"/>
          <p:cNvPicPr>
            <a:picLocks noChangeAspect="1"/>
          </p:cNvPicPr>
          <p:nvPr/>
        </p:nvPicPr>
        <p:blipFill>
          <a:blip r:embed="rId2"/>
          <a:stretch>
            <a:fillRect/>
          </a:stretch>
        </p:blipFill>
        <p:spPr>
          <a:xfrm>
            <a:off x="1255829" y="2487928"/>
            <a:ext cx="7154384" cy="4172463"/>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1035</TotalTime>
  <Words>788</Words>
  <Application>Microsoft Macintosh PowerPoint</Application>
  <PresentationFormat>On-screen Show (4:3)</PresentationFormat>
  <Paragraphs>68</Paragraphs>
  <Slides>17</Slides>
  <Notes>1</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Office Theme</vt:lpstr>
      <vt:lpstr>Option D</vt:lpstr>
      <vt:lpstr>Some aspects of molecular structure that affect the action of a drug </vt:lpstr>
      <vt:lpstr>Draw a molecule of diaminedichloro platinum  What is the oxidation state of platinum ?</vt:lpstr>
      <vt:lpstr>Example: Geometric isomerism in  diaminedichloro platinum (II) </vt:lpstr>
      <vt:lpstr>Optical isomerism</vt:lpstr>
      <vt:lpstr>Optical isomerism</vt:lpstr>
      <vt:lpstr>thalidomide</vt:lpstr>
      <vt:lpstr>More examples of chiral drugs</vt:lpstr>
      <vt:lpstr>enantiomerism in heroin</vt:lpstr>
      <vt:lpstr>How many chiral centres in fluoxetine?</vt:lpstr>
      <vt:lpstr>Effect of chirality on development of drugs</vt:lpstr>
      <vt:lpstr>beta-lactam ring in penicillin </vt:lpstr>
      <vt:lpstr>beta-lactam ring</vt:lpstr>
      <vt:lpstr>What causes the strain? </vt:lpstr>
      <vt:lpstr>beta-lactam ring</vt:lpstr>
      <vt:lpstr>Heroin more potent than morphine</vt:lpstr>
      <vt:lpstr>Heroin more potent than morphine </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Client Admin</dc:creator>
  <cp:lastModifiedBy>Nico Van De Casteele</cp:lastModifiedBy>
  <cp:revision>30</cp:revision>
  <dcterms:created xsi:type="dcterms:W3CDTF">2013-02-04T23:29:18Z</dcterms:created>
  <dcterms:modified xsi:type="dcterms:W3CDTF">2015-01-21T00:26:59Z</dcterms:modified>
</cp:coreProperties>
</file>